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9"/>
  </p:notesMasterIdLst>
  <p:sldIdLst>
    <p:sldId id="256" r:id="rId2"/>
    <p:sldId id="259" r:id="rId3"/>
    <p:sldId id="262" r:id="rId4"/>
    <p:sldId id="266" r:id="rId5"/>
    <p:sldId id="268" r:id="rId6"/>
    <p:sldId id="267" r:id="rId7"/>
    <p:sldId id="269" r:id="rId8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FCA0B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05" autoAdjust="0"/>
    <p:restoredTop sz="94660"/>
  </p:normalViewPr>
  <p:slideViewPr>
    <p:cSldViewPr>
      <p:cViewPr varScale="1">
        <p:scale>
          <a:sx n="144" d="100"/>
          <a:sy n="144" d="100"/>
        </p:scale>
        <p:origin x="276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35F0F0-1C8F-4E06-B644-C512C71B8D8E}" type="datetimeFigureOut">
              <a:rPr lang="hu-HU" smtClean="0"/>
              <a:t>2017. 09. 22.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951611-575A-4C51-A93E-5AE42AE82D7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1733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59632" y="1779662"/>
            <a:ext cx="5544616" cy="1102519"/>
          </a:xfrm>
        </p:spPr>
        <p:txBody>
          <a:bodyPr>
            <a:normAutofit/>
          </a:bodyPr>
          <a:lstStyle>
            <a:lvl1pPr>
              <a:defRPr sz="3600">
                <a:latin typeface="TeXGyreAdventor" pitchFamily="50" charset="-18"/>
              </a:defRPr>
            </a:lvl1pPr>
          </a:lstStyle>
          <a:p>
            <a:r>
              <a:rPr lang="hu-HU" dirty="0" smtClean="0"/>
              <a:t>CLICK TO EDIT TITLE</a:t>
            </a:r>
            <a:endParaRPr lang="hu-H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123728" y="3147814"/>
            <a:ext cx="3816424" cy="576064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/>
                </a:solidFill>
                <a:latin typeface="TeXGyreAdventor" pitchFamily="50" charset="-18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dirty="0" smtClean="0"/>
              <a:t>CLICK TO EDIT SUBTITLE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208528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1576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05900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8768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99592" y="1923678"/>
            <a:ext cx="6048672" cy="1102519"/>
          </a:xfrm>
        </p:spPr>
        <p:txBody>
          <a:bodyPr>
            <a:normAutofit/>
          </a:bodyPr>
          <a:lstStyle>
            <a:lvl1pPr>
              <a:defRPr sz="3600">
                <a:latin typeface="TeXGyreAdventor" pitchFamily="50" charset="-18"/>
              </a:defRPr>
            </a:lvl1pPr>
          </a:lstStyle>
          <a:p>
            <a:r>
              <a:rPr lang="hu-HU" dirty="0" smtClean="0"/>
              <a:t>FEJEZETELVÁLASZTÓ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1548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1680" y="3291830"/>
            <a:ext cx="6995120" cy="1152128"/>
          </a:xfrm>
        </p:spPr>
        <p:txBody>
          <a:bodyPr>
            <a:normAutofit/>
          </a:bodyPr>
          <a:lstStyle>
            <a:lvl1pPr>
              <a:defRPr sz="1200">
                <a:latin typeface="TeXGyreAdventor" pitchFamily="50" charset="-18"/>
              </a:defRPr>
            </a:lvl1pPr>
            <a:lvl2pPr>
              <a:defRPr sz="1200">
                <a:latin typeface="TeXGyreAdventor" pitchFamily="50" charset="-18"/>
              </a:defRPr>
            </a:lvl2pPr>
            <a:lvl3pPr>
              <a:defRPr sz="1200">
                <a:latin typeface="TeXGyreAdventor" pitchFamily="50" charset="-18"/>
              </a:defRPr>
            </a:lvl3pPr>
            <a:lvl4pPr>
              <a:defRPr sz="1200">
                <a:latin typeface="TeXGyreAdventor" pitchFamily="50" charset="-18"/>
              </a:defRPr>
            </a:lvl4pPr>
            <a:lvl5pPr>
              <a:defRPr sz="1200">
                <a:latin typeface="TeXGyreAdventor" pitchFamily="50" charset="-18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u-HU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1691680" y="4767263"/>
            <a:ext cx="2133600" cy="273844"/>
          </a:xfrm>
        </p:spPr>
        <p:txBody>
          <a:bodyPr/>
          <a:lstStyle/>
          <a:p>
            <a:fld id="{E56BB37C-A3D7-42B6-8CB3-A43A0E531748}" type="datetimeFigureOut">
              <a:rPr lang="hu-HU" smtClean="0"/>
              <a:t>2017. 09. 22.</a:t>
            </a:fld>
            <a:endParaRPr lang="hu-HU" dirty="0"/>
          </a:p>
        </p:txBody>
      </p:sp>
      <p:sp>
        <p:nvSpPr>
          <p:cNvPr id="1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691680" y="1275606"/>
            <a:ext cx="6984776" cy="288032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1">
                <a:solidFill>
                  <a:srgbClr val="AFCA0B"/>
                </a:solidFill>
                <a:latin typeface="TeXGyreAdventor" pitchFamily="50" charset="-18"/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18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dirty="0" smtClean="0"/>
              <a:t>CLICK HERE TO EDIT TITLE</a:t>
            </a:r>
          </a:p>
          <a:p>
            <a:pPr lvl="0"/>
            <a:endParaRPr lang="hu-HU" dirty="0" smtClean="0"/>
          </a:p>
          <a:p>
            <a:pPr lvl="0"/>
            <a:endParaRPr lang="hu-HU" dirty="0" smtClean="0"/>
          </a:p>
          <a:p>
            <a:pPr lvl="0"/>
            <a:endParaRPr lang="en-US" dirty="0" smtClean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133971"/>
            <a:ext cx="7283152" cy="781595"/>
          </a:xfrm>
        </p:spPr>
        <p:txBody>
          <a:bodyPr>
            <a:normAutofit/>
          </a:bodyPr>
          <a:lstStyle>
            <a:lvl1pPr algn="l">
              <a:defRPr sz="2700">
                <a:latin typeface="TeXGyreAdventor" pitchFamily="50" charset="-18"/>
              </a:defRPr>
            </a:lvl1pPr>
          </a:lstStyle>
          <a:p>
            <a:r>
              <a:rPr lang="hu-HU" dirty="0" smtClean="0"/>
              <a:t>CLICK TO EDIT TITLE</a:t>
            </a:r>
            <a:endParaRPr lang="hu-HU" dirty="0"/>
          </a:p>
        </p:txBody>
      </p:sp>
      <p:sp>
        <p:nvSpPr>
          <p:cNvPr id="16" name="Content Placeholder 3"/>
          <p:cNvSpPr>
            <a:spLocks noGrp="1"/>
          </p:cNvSpPr>
          <p:nvPr>
            <p:ph sz="half" idx="12" hasCustomPrompt="1"/>
          </p:nvPr>
        </p:nvSpPr>
        <p:spPr>
          <a:xfrm>
            <a:off x="1691680" y="1563638"/>
            <a:ext cx="6984776" cy="1584176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latin typeface="TeXGyreAdventor" pitchFamily="50" charset="-18"/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18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dirty="0" smtClean="0"/>
              <a:t>Click here to edit text</a:t>
            </a:r>
          </a:p>
          <a:p>
            <a:pPr lvl="0"/>
            <a:endParaRPr lang="hu-HU" dirty="0" smtClean="0"/>
          </a:p>
          <a:p>
            <a:pPr lvl="0"/>
            <a:endParaRPr lang="hu-HU" dirty="0" smtClean="0"/>
          </a:p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42233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1691680" y="4767263"/>
            <a:ext cx="2133600" cy="273844"/>
          </a:xfrm>
        </p:spPr>
        <p:txBody>
          <a:bodyPr/>
          <a:lstStyle/>
          <a:p>
            <a:fld id="{E56BB37C-A3D7-42B6-8CB3-A43A0E531748}" type="datetimeFigureOut">
              <a:rPr lang="hu-HU" smtClean="0"/>
              <a:t>2017. 09. 22.</a:t>
            </a:fld>
            <a:endParaRPr lang="hu-HU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691680" y="1275606"/>
            <a:ext cx="3744416" cy="288032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1">
                <a:solidFill>
                  <a:srgbClr val="AFCA0B"/>
                </a:solidFill>
                <a:latin typeface="TeXGyreAdventor" pitchFamily="50" charset="-18"/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18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dirty="0" smtClean="0"/>
              <a:t>CLICK HERE TO EDIT TITLE</a:t>
            </a:r>
          </a:p>
          <a:p>
            <a:pPr lvl="0"/>
            <a:endParaRPr lang="hu-HU" dirty="0" smtClean="0"/>
          </a:p>
          <a:p>
            <a:pPr lvl="0"/>
            <a:endParaRPr lang="hu-HU" dirty="0" smtClean="0"/>
          </a:p>
          <a:p>
            <a:pPr lvl="0"/>
            <a:endParaRPr lang="en-US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133971"/>
            <a:ext cx="7283152" cy="781595"/>
          </a:xfrm>
        </p:spPr>
        <p:txBody>
          <a:bodyPr>
            <a:normAutofit/>
          </a:bodyPr>
          <a:lstStyle>
            <a:lvl1pPr algn="l">
              <a:defRPr sz="2700">
                <a:latin typeface="TeXGyreAdventor" pitchFamily="50" charset="-18"/>
              </a:defRPr>
            </a:lvl1pPr>
          </a:lstStyle>
          <a:p>
            <a:r>
              <a:rPr lang="hu-HU" dirty="0" smtClean="0"/>
              <a:t>CLICK TO EDIT TITLE</a:t>
            </a:r>
            <a:endParaRPr lang="hu-HU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12" hasCustomPrompt="1"/>
          </p:nvPr>
        </p:nvSpPr>
        <p:spPr>
          <a:xfrm>
            <a:off x="1691680" y="1563638"/>
            <a:ext cx="3744416" cy="288032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latin typeface="TeXGyreAdventor" pitchFamily="50" charset="-18"/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18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dirty="0" smtClean="0"/>
              <a:t>Click here to edit text</a:t>
            </a:r>
          </a:p>
          <a:p>
            <a:pPr lvl="0"/>
            <a:endParaRPr lang="hu-HU" dirty="0" smtClean="0"/>
          </a:p>
          <a:p>
            <a:pPr lvl="0"/>
            <a:endParaRPr lang="hu-HU" dirty="0" smtClean="0"/>
          </a:p>
          <a:p>
            <a:pPr lvl="0"/>
            <a:endParaRPr lang="en-US" dirty="0" smtClean="0"/>
          </a:p>
        </p:txBody>
      </p:sp>
      <p:pic>
        <p:nvPicPr>
          <p:cNvPr id="1028" name="Picture 4" descr="E:\GRAFIKA\CORPUS COMMUNICATION\eg ppt\6 bor\hatterek\kép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275606"/>
            <a:ext cx="3168352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0512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323528" y="4767263"/>
            <a:ext cx="2133600" cy="273844"/>
          </a:xfrm>
        </p:spPr>
        <p:txBody>
          <a:bodyPr/>
          <a:lstStyle/>
          <a:p>
            <a:fld id="{E56BB37C-A3D7-42B6-8CB3-A43A0E531748}" type="datetimeFigureOut">
              <a:rPr lang="hu-HU" smtClean="0"/>
              <a:t>2017. 09. 22.</a:t>
            </a:fld>
            <a:endParaRPr lang="hu-HU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691680" y="1275606"/>
            <a:ext cx="6984776" cy="288032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1">
                <a:solidFill>
                  <a:srgbClr val="AFCA0B"/>
                </a:solidFill>
                <a:latin typeface="TeXGyreAdventor" pitchFamily="50" charset="-18"/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18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dirty="0" smtClean="0"/>
              <a:t>CLICK HERE TO EDIT TITLE</a:t>
            </a:r>
          </a:p>
          <a:p>
            <a:pPr lvl="0"/>
            <a:endParaRPr lang="hu-HU" dirty="0" smtClean="0"/>
          </a:p>
          <a:p>
            <a:pPr lvl="0"/>
            <a:endParaRPr lang="hu-HU" dirty="0" smtClean="0"/>
          </a:p>
          <a:p>
            <a:pPr lvl="0"/>
            <a:endParaRPr lang="en-US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133971"/>
            <a:ext cx="7283152" cy="781595"/>
          </a:xfrm>
        </p:spPr>
        <p:txBody>
          <a:bodyPr>
            <a:normAutofit/>
          </a:bodyPr>
          <a:lstStyle>
            <a:lvl1pPr algn="l">
              <a:defRPr sz="2700">
                <a:latin typeface="TeXGyreAdventor" pitchFamily="50" charset="-18"/>
              </a:defRPr>
            </a:lvl1pPr>
          </a:lstStyle>
          <a:p>
            <a:r>
              <a:rPr lang="hu-HU" dirty="0" smtClean="0"/>
              <a:t>CLICK TO EDIT TITLE</a:t>
            </a:r>
            <a:endParaRPr lang="hu-HU" dirty="0"/>
          </a:p>
        </p:txBody>
      </p:sp>
      <p:sp>
        <p:nvSpPr>
          <p:cNvPr id="14" name="Content Placeholder 3"/>
          <p:cNvSpPr>
            <a:spLocks noGrp="1"/>
          </p:cNvSpPr>
          <p:nvPr>
            <p:ph sz="half" idx="12" hasCustomPrompt="1"/>
          </p:nvPr>
        </p:nvSpPr>
        <p:spPr>
          <a:xfrm>
            <a:off x="1691680" y="1563638"/>
            <a:ext cx="6984776" cy="108012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latin typeface="TeXGyreAdventor" pitchFamily="50" charset="-18"/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18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dirty="0" smtClean="0"/>
              <a:t>Click here to edit text</a:t>
            </a:r>
          </a:p>
          <a:p>
            <a:pPr lvl="0"/>
            <a:endParaRPr lang="hu-HU" dirty="0" smtClean="0"/>
          </a:p>
          <a:p>
            <a:pPr lvl="0"/>
            <a:endParaRPr lang="hu-HU" dirty="0" smtClean="0"/>
          </a:p>
          <a:p>
            <a:pPr lvl="0"/>
            <a:endParaRPr lang="en-US" dirty="0" smtClean="0"/>
          </a:p>
        </p:txBody>
      </p:sp>
      <p:sp>
        <p:nvSpPr>
          <p:cNvPr id="15" name="Content Placeholder 3"/>
          <p:cNvSpPr>
            <a:spLocks noGrp="1"/>
          </p:cNvSpPr>
          <p:nvPr>
            <p:ph sz="half" idx="13" hasCustomPrompt="1"/>
          </p:nvPr>
        </p:nvSpPr>
        <p:spPr>
          <a:xfrm>
            <a:off x="323528" y="2787774"/>
            <a:ext cx="8352928" cy="1656184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latin typeface="TeXGyreAdventor" pitchFamily="50" charset="-18"/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18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dirty="0" smtClean="0"/>
              <a:t>Click here to edit text</a:t>
            </a:r>
          </a:p>
          <a:p>
            <a:pPr lvl="0"/>
            <a:endParaRPr lang="hu-HU" dirty="0" smtClean="0"/>
          </a:p>
          <a:p>
            <a:pPr lvl="0"/>
            <a:endParaRPr lang="hu-HU" dirty="0" smtClean="0"/>
          </a:p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10766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691680" y="1275606"/>
            <a:ext cx="3744416" cy="288032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1">
                <a:solidFill>
                  <a:srgbClr val="AFCA0B"/>
                </a:solidFill>
                <a:latin typeface="TeXGyreAdventor" pitchFamily="50" charset="-18"/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18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dirty="0" smtClean="0"/>
              <a:t>CLICK HERE TO EDIT TITLE</a:t>
            </a:r>
          </a:p>
          <a:p>
            <a:pPr lvl="0"/>
            <a:endParaRPr lang="hu-HU" dirty="0" smtClean="0"/>
          </a:p>
          <a:p>
            <a:pPr lvl="0"/>
            <a:endParaRPr lang="hu-HU" dirty="0" smtClean="0"/>
          </a:p>
          <a:p>
            <a:pPr lvl="0"/>
            <a:endParaRPr lang="en-US" dirty="0" smtClean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133971"/>
            <a:ext cx="7283152" cy="781595"/>
          </a:xfrm>
        </p:spPr>
        <p:txBody>
          <a:bodyPr>
            <a:normAutofit/>
          </a:bodyPr>
          <a:lstStyle>
            <a:lvl1pPr algn="l">
              <a:defRPr sz="2700">
                <a:latin typeface="TeXGyreAdventor" pitchFamily="50" charset="-18"/>
              </a:defRPr>
            </a:lvl1pPr>
          </a:lstStyle>
          <a:p>
            <a:r>
              <a:rPr lang="hu-HU" dirty="0" smtClean="0"/>
              <a:t>CLICK TO EDIT TITLE</a:t>
            </a:r>
            <a:endParaRPr lang="hu-HU" dirty="0"/>
          </a:p>
        </p:txBody>
      </p:sp>
      <p:sp>
        <p:nvSpPr>
          <p:cNvPr id="13" name="Content Placeholder 3"/>
          <p:cNvSpPr>
            <a:spLocks noGrp="1"/>
          </p:cNvSpPr>
          <p:nvPr>
            <p:ph sz="half" idx="12" hasCustomPrompt="1"/>
          </p:nvPr>
        </p:nvSpPr>
        <p:spPr>
          <a:xfrm>
            <a:off x="1691680" y="1563638"/>
            <a:ext cx="3744416" cy="108012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latin typeface="TeXGyreAdventor" pitchFamily="50" charset="-18"/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18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dirty="0" smtClean="0"/>
              <a:t>Click here to edit text</a:t>
            </a:r>
          </a:p>
          <a:p>
            <a:pPr lvl="0"/>
            <a:endParaRPr lang="hu-HU" dirty="0" smtClean="0"/>
          </a:p>
          <a:p>
            <a:pPr lvl="0"/>
            <a:endParaRPr lang="hu-HU" dirty="0" smtClean="0"/>
          </a:p>
          <a:p>
            <a:pPr lvl="0"/>
            <a:endParaRPr lang="en-US" dirty="0" smtClean="0"/>
          </a:p>
        </p:txBody>
      </p:sp>
      <p:pic>
        <p:nvPicPr>
          <p:cNvPr id="14" name="Picture 4" descr="E:\GRAFIKA\CORPUS COMMUNICATION\eg ppt\6 bor\hatterek\kép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275606"/>
            <a:ext cx="3168352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>
          <a:xfrm>
            <a:off x="323528" y="4767263"/>
            <a:ext cx="2133600" cy="273844"/>
          </a:xfrm>
        </p:spPr>
        <p:txBody>
          <a:bodyPr/>
          <a:lstStyle/>
          <a:p>
            <a:fld id="{E56BB37C-A3D7-42B6-8CB3-A43A0E531748}" type="datetimeFigureOut">
              <a:rPr lang="hu-HU" smtClean="0"/>
              <a:t>2017. 09. 22.</a:t>
            </a:fld>
            <a:endParaRPr lang="hu-HU" dirty="0"/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323528" y="2787774"/>
            <a:ext cx="5112568" cy="1656184"/>
          </a:xfrm>
        </p:spPr>
        <p:txBody>
          <a:bodyPr>
            <a:normAutofit/>
          </a:bodyPr>
          <a:lstStyle>
            <a:lvl1pPr>
              <a:defRPr sz="1200">
                <a:latin typeface="TeXGyreAdventor" pitchFamily="50" charset="-18"/>
              </a:defRPr>
            </a:lvl1pPr>
            <a:lvl2pPr>
              <a:defRPr sz="1200">
                <a:latin typeface="TeXGyreAdventor" pitchFamily="50" charset="-18"/>
              </a:defRPr>
            </a:lvl2pPr>
            <a:lvl3pPr>
              <a:defRPr sz="1200">
                <a:latin typeface="TeXGyreAdventor" pitchFamily="50" charset="-18"/>
              </a:defRPr>
            </a:lvl3pPr>
            <a:lvl4pPr>
              <a:defRPr sz="1200">
                <a:latin typeface="TeXGyreAdventor" pitchFamily="50" charset="-18"/>
              </a:defRPr>
            </a:lvl4pPr>
            <a:lvl5pPr>
              <a:defRPr sz="1200">
                <a:latin typeface="TeXGyreAdventor" pitchFamily="50" charset="-18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54779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691680" y="1275606"/>
            <a:ext cx="4896544" cy="288032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1">
                <a:solidFill>
                  <a:srgbClr val="AFCA0B"/>
                </a:solidFill>
                <a:latin typeface="TeXGyreAdventor" pitchFamily="50" charset="-18"/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18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dirty="0" smtClean="0"/>
              <a:t>CLICK HERE TO EDIT TITLE</a:t>
            </a:r>
          </a:p>
          <a:p>
            <a:pPr lvl="0"/>
            <a:endParaRPr lang="hu-HU" dirty="0" smtClean="0"/>
          </a:p>
          <a:p>
            <a:pPr lvl="0"/>
            <a:endParaRPr lang="hu-HU" dirty="0" smtClean="0"/>
          </a:p>
          <a:p>
            <a:pPr lvl="0"/>
            <a:endParaRPr lang="en-US" dirty="0" smtClean="0"/>
          </a:p>
        </p:txBody>
      </p:sp>
      <p:sp>
        <p:nvSpPr>
          <p:cNvPr id="7" name="Content Placeholder 3"/>
          <p:cNvSpPr>
            <a:spLocks noGrp="1"/>
          </p:cNvSpPr>
          <p:nvPr>
            <p:ph sz="half" idx="12" hasCustomPrompt="1"/>
          </p:nvPr>
        </p:nvSpPr>
        <p:spPr>
          <a:xfrm>
            <a:off x="1691680" y="1563638"/>
            <a:ext cx="4896544" cy="2808312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latin typeface="TeXGyreAdventor" pitchFamily="50" charset="-18"/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18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dirty="0" smtClean="0"/>
              <a:t>Click here to edit text</a:t>
            </a:r>
          </a:p>
          <a:p>
            <a:pPr lvl="0"/>
            <a:endParaRPr lang="hu-HU" dirty="0" smtClean="0"/>
          </a:p>
          <a:p>
            <a:pPr lvl="0"/>
            <a:endParaRPr lang="hu-HU" dirty="0" smtClean="0"/>
          </a:p>
          <a:p>
            <a:pPr lvl="0"/>
            <a:endParaRPr lang="en-US" dirty="0" smtClean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1691680" y="4767263"/>
            <a:ext cx="2133600" cy="273844"/>
          </a:xfrm>
        </p:spPr>
        <p:txBody>
          <a:bodyPr/>
          <a:lstStyle/>
          <a:p>
            <a:fld id="{E56BB37C-A3D7-42B6-8CB3-A43A0E531748}" type="datetimeFigureOut">
              <a:rPr lang="hu-HU" smtClean="0"/>
              <a:t>2017. 09. 22.</a:t>
            </a:fld>
            <a:endParaRPr lang="hu-HU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133971"/>
            <a:ext cx="7283152" cy="781595"/>
          </a:xfrm>
        </p:spPr>
        <p:txBody>
          <a:bodyPr>
            <a:normAutofit/>
          </a:bodyPr>
          <a:lstStyle>
            <a:lvl1pPr algn="l">
              <a:defRPr sz="2700">
                <a:latin typeface="TeXGyreAdventor" pitchFamily="50" charset="-18"/>
              </a:defRPr>
            </a:lvl1pPr>
          </a:lstStyle>
          <a:p>
            <a:r>
              <a:rPr lang="hu-HU" dirty="0" smtClean="0"/>
              <a:t>CLICK TO EDIT TITLE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139183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95966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50377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6BB37C-A3D7-42B6-8CB3-A43A0E531748}" type="datetimeFigureOut">
              <a:rPr lang="hu-HU" smtClean="0"/>
              <a:t>2017. 09. 22.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4F9A58-8723-49D5-B636-FDE1BA062E7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59809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u-HU" dirty="0">
                <a:solidFill>
                  <a:srgbClr val="461E64"/>
                </a:solidFill>
              </a:rPr>
              <a:t>ICT szakmai nap</a:t>
            </a:r>
            <a:endParaRPr lang="hu-HU" dirty="0">
              <a:solidFill>
                <a:srgbClr val="461E64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2017.09.22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75136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sz="half" idx="2"/>
          </p:nvPr>
        </p:nvSpPr>
        <p:spPr>
          <a:xfrm>
            <a:off x="1835696" y="1995686"/>
            <a:ext cx="3240360" cy="288032"/>
          </a:xfrm>
        </p:spPr>
        <p:txBody>
          <a:bodyPr/>
          <a:lstStyle/>
          <a:p>
            <a:r>
              <a:rPr lang="hu-HU" dirty="0" smtClean="0"/>
              <a:t>Mi fog történni ma?</a:t>
            </a:r>
            <a:endParaRPr lang="hu-HU" dirty="0"/>
          </a:p>
        </p:txBody>
      </p:sp>
      <p:sp>
        <p:nvSpPr>
          <p:cNvPr id="11" name="Title 3"/>
          <p:cNvSpPr>
            <a:spLocks noGrp="1"/>
          </p:cNvSpPr>
          <p:nvPr>
            <p:ph type="title"/>
          </p:nvPr>
        </p:nvSpPr>
        <p:spPr>
          <a:xfrm>
            <a:off x="1619672" y="133971"/>
            <a:ext cx="7283152" cy="781595"/>
          </a:xfrm>
        </p:spPr>
        <p:txBody>
          <a:bodyPr>
            <a:normAutofit/>
          </a:bodyPr>
          <a:lstStyle/>
          <a:p>
            <a:r>
              <a:rPr lang="hu-HU" dirty="0" smtClean="0">
                <a:solidFill>
                  <a:srgbClr val="461E64"/>
                </a:solidFill>
              </a:rPr>
              <a:t>Köszöntő</a:t>
            </a:r>
            <a:endParaRPr lang="hu-HU" dirty="0">
              <a:solidFill>
                <a:srgbClr val="461E64"/>
              </a:solidFill>
            </a:endParaRPr>
          </a:p>
        </p:txBody>
      </p:sp>
      <p:sp>
        <p:nvSpPr>
          <p:cNvPr id="12" name="Content Placeholder 4"/>
          <p:cNvSpPr>
            <a:spLocks noGrp="1"/>
          </p:cNvSpPr>
          <p:nvPr>
            <p:ph sz="half" idx="12"/>
          </p:nvPr>
        </p:nvSpPr>
        <p:spPr>
          <a:xfrm>
            <a:off x="1835696" y="2287285"/>
            <a:ext cx="3240360" cy="1584176"/>
          </a:xfrm>
        </p:spPr>
        <p:txBody>
          <a:bodyPr/>
          <a:lstStyle/>
          <a:p>
            <a:pPr marL="342900" indent="-342900" fontAlgn="base">
              <a:spcAft>
                <a:spcPct val="0"/>
              </a:spcAft>
              <a:buSzPct val="100000"/>
              <a:buBlip>
                <a:blip r:embed="rId2"/>
              </a:buBlip>
            </a:pPr>
            <a:r>
              <a:rPr lang="hu-HU" dirty="0" smtClean="0">
                <a:solidFill>
                  <a:srgbClr val="461E64"/>
                </a:solidFill>
                <a:latin typeface="Bliss Pro ExtraLight"/>
                <a:cs typeface="Bliss Pro ExtraLight"/>
              </a:rPr>
              <a:t>Teret és energiát szeretnénk adni a közös gondolkozásnak</a:t>
            </a:r>
            <a:endParaRPr lang="hu-HU" dirty="0">
              <a:solidFill>
                <a:srgbClr val="461E64"/>
              </a:solidFill>
              <a:latin typeface="Bliss Pro ExtraLight"/>
              <a:cs typeface="Bliss Pro ExtraLight"/>
            </a:endParaRPr>
          </a:p>
          <a:p>
            <a:pPr marL="342900" indent="-342900" fontAlgn="base">
              <a:spcAft>
                <a:spcPct val="0"/>
              </a:spcAft>
              <a:buSzPct val="100000"/>
              <a:buBlip>
                <a:blip r:embed="rId2"/>
              </a:buBlip>
            </a:pPr>
            <a:r>
              <a:rPr lang="hu-HU" dirty="0" smtClean="0">
                <a:solidFill>
                  <a:srgbClr val="461E64"/>
                </a:solidFill>
                <a:latin typeface="Bliss Pro ExtraLight"/>
                <a:cs typeface="Bliss Pro ExtraLight"/>
              </a:rPr>
              <a:t>Ismerkedünk a móri szőlész – borász kultúrával </a:t>
            </a:r>
            <a:endParaRPr lang="hu-HU" dirty="0">
              <a:solidFill>
                <a:srgbClr val="461E64"/>
              </a:solidFill>
              <a:latin typeface="Bliss Pro ExtraLight"/>
              <a:cs typeface="Bliss Pro ExtraLight"/>
            </a:endParaRPr>
          </a:p>
          <a:p>
            <a:pPr marL="342900" indent="-342900" fontAlgn="base">
              <a:spcAft>
                <a:spcPct val="0"/>
              </a:spcAft>
              <a:buSzPct val="100000"/>
              <a:buBlip>
                <a:blip r:embed="rId2"/>
              </a:buBlip>
            </a:pPr>
            <a:r>
              <a:rPr lang="hu-HU" dirty="0" smtClean="0">
                <a:solidFill>
                  <a:srgbClr val="461E64"/>
                </a:solidFill>
                <a:latin typeface="Bliss Pro ExtraLight"/>
                <a:cs typeface="Bliss Pro ExtraLight"/>
              </a:rPr>
              <a:t>Beszélgetünk sokat</a:t>
            </a:r>
            <a:endParaRPr lang="hu-HU" dirty="0">
              <a:solidFill>
                <a:srgbClr val="461E64"/>
              </a:solidFill>
              <a:latin typeface="Bliss Pro ExtraLight"/>
              <a:cs typeface="Bliss Pro ExtraLight"/>
            </a:endParaRPr>
          </a:p>
          <a:p>
            <a:pPr marL="342900" indent="-342900" fontAlgn="base">
              <a:spcAft>
                <a:spcPct val="0"/>
              </a:spcAft>
              <a:buSzPct val="100000"/>
              <a:buBlip>
                <a:blip r:embed="rId2"/>
              </a:buBlip>
            </a:pPr>
            <a:r>
              <a:rPr lang="hu-HU" dirty="0" smtClean="0">
                <a:solidFill>
                  <a:srgbClr val="461E64"/>
                </a:solidFill>
                <a:latin typeface="Bliss Pro ExtraLight"/>
                <a:cs typeface="Bliss Pro ExtraLight"/>
              </a:rPr>
              <a:t>Jól érezzük magunkat</a:t>
            </a:r>
            <a:endParaRPr lang="hu-HU" dirty="0">
              <a:solidFill>
                <a:srgbClr val="461E64"/>
              </a:solidFill>
              <a:latin typeface="Bliss Pro ExtraLight"/>
              <a:cs typeface="Bliss Pro ExtraLight"/>
            </a:endParaRPr>
          </a:p>
        </p:txBody>
      </p:sp>
    </p:spTree>
    <p:extLst>
      <p:ext uri="{BB962C8B-B14F-4D97-AF65-F5344CB8AC3E}">
        <p14:creationId xmlns:p14="http://schemas.microsoft.com/office/powerpoint/2010/main" val="3141889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/>
          <p:cNvSpPr>
            <a:spLocks noGrp="1"/>
          </p:cNvSpPr>
          <p:nvPr>
            <p:ph idx="4294967295"/>
          </p:nvPr>
        </p:nvSpPr>
        <p:spPr>
          <a:xfrm>
            <a:off x="1907704" y="3432448"/>
            <a:ext cx="4176464" cy="1296145"/>
          </a:xfrm>
          <a:prstGeom prst="rect">
            <a:avLst/>
          </a:prstGeom>
        </p:spPr>
        <p:txBody>
          <a:bodyPr>
            <a:normAutofit fontScale="47500" lnSpcReduction="20000"/>
          </a:bodyPr>
          <a:lstStyle/>
          <a:p>
            <a:pPr fontAlgn="base">
              <a:lnSpc>
                <a:spcPct val="120000"/>
              </a:lnSpc>
              <a:spcAft>
                <a:spcPct val="0"/>
              </a:spcAft>
              <a:buSzPct val="100000"/>
              <a:buBlip>
                <a:blip r:embed="rId2"/>
              </a:buBlip>
            </a:pPr>
            <a:r>
              <a:rPr lang="hu-HU" sz="2500" dirty="0" smtClean="0">
                <a:solidFill>
                  <a:srgbClr val="461E64"/>
                </a:solidFill>
                <a:latin typeface="Bliss Pro ExtraLight"/>
                <a:cs typeface="Bliss Pro ExtraLight"/>
              </a:rPr>
              <a:t>Megbízható, elkötelezett mérnöki gárda</a:t>
            </a:r>
          </a:p>
          <a:p>
            <a:pPr fontAlgn="base">
              <a:lnSpc>
                <a:spcPct val="120000"/>
              </a:lnSpc>
              <a:spcAft>
                <a:spcPct val="0"/>
              </a:spcAft>
              <a:buSzPct val="100000"/>
              <a:buBlip>
                <a:blip r:embed="rId2"/>
              </a:buBlip>
            </a:pPr>
            <a:r>
              <a:rPr lang="hu-HU" sz="2500" dirty="0" smtClean="0">
                <a:solidFill>
                  <a:srgbClr val="461E64"/>
                </a:solidFill>
                <a:latin typeface="Bliss Pro ExtraLight"/>
                <a:cs typeface="Bliss Pro ExtraLight"/>
              </a:rPr>
              <a:t>Tapasztalt és összeszokott üzletág menedzsment</a:t>
            </a:r>
            <a:endParaRPr lang="hu-HU" sz="2500" dirty="0">
              <a:solidFill>
                <a:srgbClr val="461E64"/>
              </a:solidFill>
              <a:latin typeface="Bliss Pro ExtraLight"/>
              <a:cs typeface="Bliss Pro ExtraLight"/>
            </a:endParaRPr>
          </a:p>
          <a:p>
            <a:pPr fontAlgn="base">
              <a:lnSpc>
                <a:spcPct val="120000"/>
              </a:lnSpc>
              <a:spcAft>
                <a:spcPct val="0"/>
              </a:spcAft>
              <a:buSzPct val="100000"/>
              <a:buBlip>
                <a:blip r:embed="rId2"/>
              </a:buBlip>
            </a:pPr>
            <a:r>
              <a:rPr lang="hu-HU" sz="2500" dirty="0" smtClean="0">
                <a:solidFill>
                  <a:srgbClr val="461E64"/>
                </a:solidFill>
                <a:latin typeface="Bliss Pro ExtraLight"/>
                <a:cs typeface="Bliss Pro ExtraLight"/>
              </a:rPr>
              <a:t>640 db üzemeltetett telefonközpont</a:t>
            </a:r>
          </a:p>
          <a:p>
            <a:pPr fontAlgn="base">
              <a:lnSpc>
                <a:spcPct val="120000"/>
              </a:lnSpc>
              <a:spcAft>
                <a:spcPct val="0"/>
              </a:spcAft>
              <a:buSzPct val="100000"/>
              <a:buBlip>
                <a:blip r:embed="rId2"/>
              </a:buBlip>
            </a:pPr>
            <a:r>
              <a:rPr lang="hu-HU" sz="2500" dirty="0" smtClean="0">
                <a:solidFill>
                  <a:srgbClr val="461E64"/>
                </a:solidFill>
                <a:latin typeface="Bliss Pro ExtraLight"/>
                <a:cs typeface="Bliss Pro ExtraLight"/>
              </a:rPr>
              <a:t>17 db üzemeltetett komplex IT infrastruktúra</a:t>
            </a:r>
          </a:p>
          <a:p>
            <a:pPr fontAlgn="base">
              <a:lnSpc>
                <a:spcPct val="120000"/>
              </a:lnSpc>
              <a:spcAft>
                <a:spcPct val="0"/>
              </a:spcAft>
              <a:buSzPct val="100000"/>
              <a:buBlip>
                <a:blip r:embed="rId2"/>
              </a:buBlip>
            </a:pPr>
            <a:r>
              <a:rPr lang="hu-HU" sz="2500" dirty="0" smtClean="0">
                <a:solidFill>
                  <a:srgbClr val="461E64"/>
                </a:solidFill>
                <a:latin typeface="Bliss Pro ExtraLight"/>
                <a:cs typeface="Bliss Pro ExtraLight"/>
              </a:rPr>
              <a:t>2018 - a legszebb kihívások előtt</a:t>
            </a:r>
            <a:endParaRPr lang="hu-HU" sz="2500" dirty="0">
              <a:solidFill>
                <a:srgbClr val="461E64"/>
              </a:solidFill>
              <a:latin typeface="Bliss Pro ExtraLight"/>
              <a:cs typeface="Bliss Pro ExtraLight"/>
            </a:endParaRPr>
          </a:p>
          <a:p>
            <a:pPr marL="0" indent="0" fontAlgn="base">
              <a:lnSpc>
                <a:spcPct val="120000"/>
              </a:lnSpc>
              <a:spcAft>
                <a:spcPct val="0"/>
              </a:spcAft>
              <a:buSzPct val="100000"/>
              <a:buNone/>
            </a:pPr>
            <a:endParaRPr lang="hu-HU" sz="2500" dirty="0">
              <a:solidFill>
                <a:srgbClr val="461E64"/>
              </a:solidFill>
              <a:latin typeface="Bliss Pro ExtraLight"/>
              <a:cs typeface="Bliss Pro ExtraLight"/>
            </a:endParaRPr>
          </a:p>
          <a:p>
            <a:pPr marL="0" indent="0">
              <a:buNone/>
            </a:pPr>
            <a:endParaRPr lang="hu-HU" dirty="0"/>
          </a:p>
        </p:txBody>
      </p:sp>
      <p:sp>
        <p:nvSpPr>
          <p:cNvPr id="8" name="Content Placeholder 4"/>
          <p:cNvSpPr>
            <a:spLocks noGrp="1"/>
          </p:cNvSpPr>
          <p:nvPr>
            <p:ph sz="half" idx="12"/>
          </p:nvPr>
        </p:nvSpPr>
        <p:spPr>
          <a:xfrm>
            <a:off x="1907704" y="1563638"/>
            <a:ext cx="2808312" cy="1584176"/>
          </a:xfrm>
        </p:spPr>
        <p:txBody>
          <a:bodyPr/>
          <a:lstStyle/>
          <a:p>
            <a:r>
              <a:rPr lang="hu-HU" dirty="0" smtClean="0">
                <a:solidFill>
                  <a:srgbClr val="461E64"/>
                </a:solidFill>
              </a:rPr>
              <a:t>5 sikeres üzletág</a:t>
            </a:r>
            <a:endParaRPr lang="hu-HU" dirty="0">
              <a:solidFill>
                <a:srgbClr val="461E64"/>
              </a:solidFill>
            </a:endParaRPr>
          </a:p>
          <a:p>
            <a:pPr marL="342900" indent="-342900" fontAlgn="base">
              <a:spcAft>
                <a:spcPct val="0"/>
              </a:spcAft>
              <a:buSzPct val="100000"/>
              <a:buBlip>
                <a:blip r:embed="rId2"/>
              </a:buBlip>
            </a:pPr>
            <a:r>
              <a:rPr lang="hu-HU" dirty="0" smtClean="0">
                <a:solidFill>
                  <a:srgbClr val="461E64"/>
                </a:solidFill>
                <a:latin typeface="Bliss Pro ExtraLight"/>
                <a:cs typeface="Bliss Pro ExtraLight"/>
              </a:rPr>
              <a:t>ICT</a:t>
            </a:r>
            <a:endParaRPr lang="hu-HU" dirty="0">
              <a:solidFill>
                <a:srgbClr val="461E64"/>
              </a:solidFill>
              <a:latin typeface="Bliss Pro ExtraLight"/>
              <a:cs typeface="Bliss Pro ExtraLight"/>
            </a:endParaRPr>
          </a:p>
          <a:p>
            <a:pPr marL="342900" indent="-342900" fontAlgn="base">
              <a:spcAft>
                <a:spcPct val="0"/>
              </a:spcAft>
              <a:buSzPct val="100000"/>
              <a:buBlip>
                <a:blip r:embed="rId2"/>
              </a:buBlip>
            </a:pPr>
            <a:r>
              <a:rPr lang="hu-HU" dirty="0" smtClean="0">
                <a:solidFill>
                  <a:srgbClr val="461E64"/>
                </a:solidFill>
                <a:latin typeface="Bliss Pro ExtraLight"/>
                <a:cs typeface="Bliss Pro ExtraLight"/>
              </a:rPr>
              <a:t>PLM</a:t>
            </a:r>
            <a:endParaRPr lang="hu-HU" dirty="0">
              <a:solidFill>
                <a:srgbClr val="461E64"/>
              </a:solidFill>
              <a:latin typeface="Bliss Pro ExtraLight"/>
              <a:cs typeface="Bliss Pro ExtraLight"/>
            </a:endParaRPr>
          </a:p>
          <a:p>
            <a:pPr marL="342900" indent="-342900" fontAlgn="base">
              <a:spcAft>
                <a:spcPct val="0"/>
              </a:spcAft>
              <a:buSzPct val="100000"/>
              <a:buBlip>
                <a:blip r:embed="rId2"/>
              </a:buBlip>
            </a:pPr>
            <a:r>
              <a:rPr lang="hu-HU" dirty="0" smtClean="0">
                <a:solidFill>
                  <a:srgbClr val="461E64"/>
                </a:solidFill>
                <a:latin typeface="Bliss Pro ExtraLight"/>
                <a:cs typeface="Bliss Pro ExtraLight"/>
              </a:rPr>
              <a:t>Consulting</a:t>
            </a:r>
            <a:endParaRPr lang="hu-HU" dirty="0">
              <a:solidFill>
                <a:srgbClr val="461E64"/>
              </a:solidFill>
              <a:latin typeface="Bliss Pro ExtraLight"/>
              <a:cs typeface="Bliss Pro ExtraLight"/>
            </a:endParaRPr>
          </a:p>
          <a:p>
            <a:pPr marL="342900" indent="-342900" fontAlgn="base">
              <a:spcAft>
                <a:spcPct val="0"/>
              </a:spcAft>
              <a:buSzPct val="100000"/>
              <a:buBlip>
                <a:blip r:embed="rId2"/>
              </a:buBlip>
            </a:pPr>
            <a:r>
              <a:rPr lang="hu-HU" dirty="0" err="1" smtClean="0">
                <a:solidFill>
                  <a:srgbClr val="461E64"/>
                </a:solidFill>
                <a:latin typeface="Bliss Pro ExtraLight"/>
                <a:cs typeface="Bliss Pro ExtraLight"/>
              </a:rPr>
              <a:t>eHealth</a:t>
            </a:r>
            <a:endParaRPr lang="hu-HU" dirty="0" smtClean="0">
              <a:solidFill>
                <a:srgbClr val="461E64"/>
              </a:solidFill>
              <a:latin typeface="Bliss Pro ExtraLight"/>
              <a:cs typeface="Bliss Pro ExtraLight"/>
            </a:endParaRPr>
          </a:p>
          <a:p>
            <a:pPr marL="342900" indent="-342900" fontAlgn="base">
              <a:spcAft>
                <a:spcPct val="0"/>
              </a:spcAft>
              <a:buSzPct val="100000"/>
              <a:buBlip>
                <a:blip r:embed="rId2"/>
              </a:buBlip>
            </a:pPr>
            <a:r>
              <a:rPr lang="hu-HU" dirty="0" err="1" smtClean="0">
                <a:solidFill>
                  <a:srgbClr val="461E64"/>
                </a:solidFill>
                <a:latin typeface="Bliss Pro ExtraLight"/>
                <a:cs typeface="Bliss Pro ExtraLight"/>
              </a:rPr>
              <a:t>Industry</a:t>
            </a:r>
            <a:endParaRPr lang="hu-HU" dirty="0">
              <a:solidFill>
                <a:srgbClr val="461E64"/>
              </a:solidFill>
              <a:latin typeface="Bliss Pro ExtraLight"/>
              <a:cs typeface="Bliss Pro ExtraLight"/>
            </a:endParaRPr>
          </a:p>
          <a:p>
            <a:endParaRPr lang="hu-HU" dirty="0"/>
          </a:p>
        </p:txBody>
      </p:sp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1619672" y="133971"/>
            <a:ext cx="7283152" cy="781595"/>
          </a:xfrm>
        </p:spPr>
        <p:txBody>
          <a:bodyPr>
            <a:normAutofit/>
          </a:bodyPr>
          <a:lstStyle/>
          <a:p>
            <a:r>
              <a:rPr lang="hu-HU" dirty="0" smtClean="0">
                <a:solidFill>
                  <a:srgbClr val="461E64"/>
                </a:solidFill>
              </a:rPr>
              <a:t>Vállalatunkról és üzletágunkról </a:t>
            </a:r>
            <a:endParaRPr lang="hu-HU" dirty="0">
              <a:solidFill>
                <a:srgbClr val="461E64"/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sz="half" idx="2"/>
          </p:nvPr>
        </p:nvSpPr>
        <p:spPr>
          <a:xfrm>
            <a:off x="1912876" y="1275606"/>
            <a:ext cx="6984776" cy="288032"/>
          </a:xfrm>
        </p:spPr>
        <p:txBody>
          <a:bodyPr/>
          <a:lstStyle/>
          <a:p>
            <a:r>
              <a:rPr lang="hu-HU" dirty="0" smtClean="0"/>
              <a:t>A vállalatról</a:t>
            </a:r>
            <a:endParaRPr lang="hu-HU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912876" y="3144417"/>
            <a:ext cx="6984776" cy="288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1" kern="1200">
                <a:solidFill>
                  <a:srgbClr val="AFCA0B"/>
                </a:solidFill>
                <a:latin typeface="TeXGyreAdventor" pitchFamily="50" charset="-18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 smtClean="0"/>
              <a:t>Az ICT üzletágról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34707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>
                <a:solidFill>
                  <a:srgbClr val="461E64"/>
                </a:solidFill>
              </a:rPr>
              <a:t>Az ICT üzletág</a:t>
            </a:r>
            <a:endParaRPr lang="hu-HU" dirty="0">
              <a:solidFill>
                <a:srgbClr val="461E64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03" t="15834" r="12903" b="7646"/>
          <a:stretch>
            <a:fillRect/>
          </a:stretch>
        </p:blipFill>
        <p:spPr bwMode="auto">
          <a:xfrm>
            <a:off x="1979712" y="1043488"/>
            <a:ext cx="7066979" cy="4100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0025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sz="half" idx="2"/>
          </p:nvPr>
        </p:nvSpPr>
        <p:spPr>
          <a:xfrm>
            <a:off x="2123728" y="1491630"/>
            <a:ext cx="5976664" cy="288032"/>
          </a:xfrm>
        </p:spPr>
        <p:txBody>
          <a:bodyPr/>
          <a:lstStyle/>
          <a:p>
            <a:r>
              <a:rPr lang="hu-HU" dirty="0" smtClean="0"/>
              <a:t>Partnerségeink			Mérnökeink</a:t>
            </a:r>
            <a:endParaRPr lang="hu-HU" dirty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>
                <a:solidFill>
                  <a:srgbClr val="461E64"/>
                </a:solidFill>
              </a:rPr>
              <a:t>Partnerségeink és szakértelmünk</a:t>
            </a:r>
            <a:endParaRPr lang="hu-HU" dirty="0">
              <a:solidFill>
                <a:srgbClr val="461E64"/>
              </a:solidFill>
            </a:endParaRPr>
          </a:p>
        </p:txBody>
      </p:sp>
      <p:sp>
        <p:nvSpPr>
          <p:cNvPr id="5" name="Tartalom helye 4"/>
          <p:cNvSpPr>
            <a:spLocks noGrp="1"/>
          </p:cNvSpPr>
          <p:nvPr>
            <p:ph sz="half" idx="12"/>
          </p:nvPr>
        </p:nvSpPr>
        <p:spPr>
          <a:xfrm>
            <a:off x="2123728" y="1779662"/>
            <a:ext cx="5976664" cy="2592288"/>
          </a:xfrm>
        </p:spPr>
        <p:txBody>
          <a:bodyPr>
            <a:normAutofit/>
          </a:bodyPr>
          <a:lstStyle/>
          <a:p>
            <a:pPr marL="342900" indent="-342900" fontAlgn="base">
              <a:spcAft>
                <a:spcPct val="0"/>
              </a:spcAft>
              <a:buSzPct val="100000"/>
              <a:buBlip>
                <a:blip r:embed="rId2"/>
              </a:buBlip>
            </a:pPr>
            <a:r>
              <a:rPr lang="hu-HU" dirty="0" err="1">
                <a:solidFill>
                  <a:srgbClr val="461E64"/>
                </a:solidFill>
                <a:latin typeface="Bliss Pro ExtraLight"/>
                <a:cs typeface="Bliss Pro ExtraLight"/>
              </a:rPr>
              <a:t>Unify</a:t>
            </a:r>
            <a:r>
              <a:rPr lang="hu-HU" dirty="0">
                <a:solidFill>
                  <a:srgbClr val="461E64"/>
                </a:solidFill>
                <a:latin typeface="Bliss Pro ExtraLight"/>
                <a:cs typeface="Bliss Pro ExtraLight"/>
              </a:rPr>
              <a:t> – </a:t>
            </a:r>
            <a:r>
              <a:rPr lang="hu-HU" dirty="0" smtClean="0">
                <a:solidFill>
                  <a:srgbClr val="461E64"/>
                </a:solidFill>
                <a:latin typeface="Bliss Pro ExtraLight"/>
                <a:cs typeface="Bliss Pro ExtraLight"/>
              </a:rPr>
              <a:t>Master 3 szint			11 fő vizsgázott	</a:t>
            </a:r>
            <a:endParaRPr lang="hu-HU" dirty="0">
              <a:solidFill>
                <a:srgbClr val="461E64"/>
              </a:solidFill>
              <a:latin typeface="Bliss Pro ExtraLight"/>
              <a:cs typeface="Bliss Pro ExtraLight"/>
            </a:endParaRPr>
          </a:p>
          <a:p>
            <a:pPr marL="342900" indent="-342900" fontAlgn="base">
              <a:spcAft>
                <a:spcPct val="0"/>
              </a:spcAft>
              <a:buSzPct val="100000"/>
              <a:buBlip>
                <a:blip r:embed="rId2"/>
              </a:buBlip>
            </a:pPr>
            <a:r>
              <a:rPr lang="hu-HU" dirty="0" err="1" smtClean="0">
                <a:solidFill>
                  <a:srgbClr val="461E64"/>
                </a:solidFill>
                <a:latin typeface="Bliss Pro ExtraLight"/>
                <a:cs typeface="Bliss Pro ExtraLight"/>
              </a:rPr>
              <a:t>Extreme</a:t>
            </a:r>
            <a:r>
              <a:rPr lang="hu-HU" dirty="0" smtClean="0">
                <a:solidFill>
                  <a:srgbClr val="461E64"/>
                </a:solidFill>
                <a:latin typeface="Bliss Pro ExtraLight"/>
                <a:cs typeface="Bliss Pro ExtraLight"/>
              </a:rPr>
              <a:t> </a:t>
            </a:r>
            <a:r>
              <a:rPr lang="hu-HU" dirty="0" err="1">
                <a:solidFill>
                  <a:srgbClr val="461E64"/>
                </a:solidFill>
                <a:latin typeface="Bliss Pro ExtraLight"/>
                <a:cs typeface="Bliss Pro ExtraLight"/>
              </a:rPr>
              <a:t>Networks</a:t>
            </a:r>
            <a:r>
              <a:rPr lang="hu-HU" dirty="0">
                <a:solidFill>
                  <a:srgbClr val="461E64"/>
                </a:solidFill>
                <a:latin typeface="Bliss Pro ExtraLight"/>
                <a:cs typeface="Bliss Pro ExtraLight"/>
              </a:rPr>
              <a:t> – </a:t>
            </a:r>
            <a:r>
              <a:rPr lang="hu-HU" dirty="0" err="1">
                <a:solidFill>
                  <a:srgbClr val="461E64"/>
                </a:solidFill>
                <a:latin typeface="Bliss Pro ExtraLight"/>
                <a:cs typeface="Bliss Pro ExtraLight"/>
              </a:rPr>
              <a:t>Platinum</a:t>
            </a:r>
            <a:r>
              <a:rPr lang="hu-HU" dirty="0">
                <a:solidFill>
                  <a:srgbClr val="461E64"/>
                </a:solidFill>
                <a:latin typeface="Bliss Pro ExtraLight"/>
                <a:cs typeface="Bliss Pro ExtraLight"/>
              </a:rPr>
              <a:t> </a:t>
            </a:r>
            <a:r>
              <a:rPr lang="hu-HU" dirty="0" smtClean="0">
                <a:solidFill>
                  <a:srgbClr val="461E64"/>
                </a:solidFill>
                <a:latin typeface="Bliss Pro ExtraLight"/>
                <a:cs typeface="Bliss Pro ExtraLight"/>
              </a:rPr>
              <a:t>Partner	4 fő vizsgázott</a:t>
            </a:r>
            <a:endParaRPr lang="hu-HU" dirty="0">
              <a:solidFill>
                <a:srgbClr val="461E64"/>
              </a:solidFill>
              <a:latin typeface="Bliss Pro ExtraLight"/>
              <a:cs typeface="Bliss Pro ExtraLight"/>
            </a:endParaRPr>
          </a:p>
          <a:p>
            <a:pPr marL="342900" indent="-342900" fontAlgn="base">
              <a:spcAft>
                <a:spcPct val="0"/>
              </a:spcAft>
              <a:buSzPct val="100000"/>
              <a:buBlip>
                <a:blip r:embed="rId2"/>
              </a:buBlip>
            </a:pPr>
            <a:r>
              <a:rPr lang="hu-HU" dirty="0">
                <a:solidFill>
                  <a:srgbClr val="461E64"/>
                </a:solidFill>
                <a:latin typeface="Bliss Pro ExtraLight"/>
                <a:cs typeface="Bliss Pro ExtraLight"/>
              </a:rPr>
              <a:t>Fujitsu – </a:t>
            </a:r>
            <a:r>
              <a:rPr lang="hu-HU" dirty="0" err="1">
                <a:solidFill>
                  <a:srgbClr val="461E64"/>
                </a:solidFill>
                <a:latin typeface="Bliss Pro ExtraLight"/>
                <a:cs typeface="Bliss Pro ExtraLight"/>
              </a:rPr>
              <a:t>Select</a:t>
            </a:r>
            <a:r>
              <a:rPr lang="hu-HU" dirty="0">
                <a:solidFill>
                  <a:srgbClr val="461E64"/>
                </a:solidFill>
                <a:latin typeface="Bliss Pro ExtraLight"/>
                <a:cs typeface="Bliss Pro ExtraLight"/>
              </a:rPr>
              <a:t> </a:t>
            </a:r>
            <a:r>
              <a:rPr lang="hu-HU" dirty="0" err="1">
                <a:solidFill>
                  <a:srgbClr val="461E64"/>
                </a:solidFill>
                <a:latin typeface="Bliss Pro ExtraLight"/>
                <a:cs typeface="Bliss Pro ExtraLight"/>
              </a:rPr>
              <a:t>expert</a:t>
            </a:r>
            <a:r>
              <a:rPr lang="hu-HU" dirty="0">
                <a:solidFill>
                  <a:srgbClr val="461E64"/>
                </a:solidFill>
                <a:latin typeface="Bliss Pro ExtraLight"/>
                <a:cs typeface="Bliss Pro ExtraLight"/>
              </a:rPr>
              <a:t> </a:t>
            </a:r>
            <a:r>
              <a:rPr lang="hu-HU" dirty="0" smtClean="0">
                <a:solidFill>
                  <a:srgbClr val="461E64"/>
                </a:solidFill>
                <a:latin typeface="Bliss Pro ExtraLight"/>
                <a:cs typeface="Bliss Pro ExtraLight"/>
              </a:rPr>
              <a:t>partner		3 fő vizsgázott</a:t>
            </a:r>
            <a:endParaRPr lang="hu-HU" dirty="0">
              <a:solidFill>
                <a:srgbClr val="461E64"/>
              </a:solidFill>
              <a:latin typeface="Bliss Pro ExtraLight"/>
              <a:cs typeface="Bliss Pro ExtraLight"/>
            </a:endParaRPr>
          </a:p>
          <a:p>
            <a:pPr marL="342900" indent="-342900" fontAlgn="base">
              <a:spcAft>
                <a:spcPct val="0"/>
              </a:spcAft>
              <a:buSzPct val="100000"/>
              <a:buBlip>
                <a:blip r:embed="rId2"/>
              </a:buBlip>
            </a:pPr>
            <a:r>
              <a:rPr lang="hu-HU" dirty="0">
                <a:solidFill>
                  <a:srgbClr val="461E64"/>
                </a:solidFill>
                <a:latin typeface="Bliss Pro ExtraLight"/>
                <a:cs typeface="Bliss Pro ExtraLight"/>
              </a:rPr>
              <a:t>Microsoft – Silver Datacenter </a:t>
            </a:r>
            <a:r>
              <a:rPr lang="hu-HU" dirty="0" smtClean="0">
                <a:solidFill>
                  <a:srgbClr val="461E64"/>
                </a:solidFill>
                <a:latin typeface="Bliss Pro ExtraLight"/>
                <a:cs typeface="Bliss Pro ExtraLight"/>
              </a:rPr>
              <a:t>partner	2 fő vizsgázott</a:t>
            </a:r>
            <a:endParaRPr lang="hu-HU" dirty="0">
              <a:solidFill>
                <a:srgbClr val="461E64"/>
              </a:solidFill>
              <a:latin typeface="Bliss Pro ExtraLight"/>
              <a:cs typeface="Bliss Pro ExtraLight"/>
            </a:endParaRPr>
          </a:p>
          <a:p>
            <a:pPr marL="342900" indent="-342900" fontAlgn="base">
              <a:spcAft>
                <a:spcPct val="0"/>
              </a:spcAft>
              <a:buSzPct val="100000"/>
              <a:buBlip>
                <a:blip r:embed="rId2"/>
              </a:buBlip>
            </a:pPr>
            <a:r>
              <a:rPr lang="hu-HU" dirty="0" err="1">
                <a:solidFill>
                  <a:srgbClr val="461E64"/>
                </a:solidFill>
                <a:latin typeface="Bliss Pro ExtraLight"/>
                <a:cs typeface="Bliss Pro ExtraLight"/>
              </a:rPr>
              <a:t>Fortinet</a:t>
            </a:r>
            <a:r>
              <a:rPr lang="hu-HU" dirty="0">
                <a:solidFill>
                  <a:srgbClr val="461E64"/>
                </a:solidFill>
                <a:latin typeface="Bliss Pro ExtraLight"/>
                <a:cs typeface="Bliss Pro ExtraLight"/>
              </a:rPr>
              <a:t> – Silver </a:t>
            </a:r>
            <a:r>
              <a:rPr lang="hu-HU" dirty="0" smtClean="0">
                <a:solidFill>
                  <a:srgbClr val="461E64"/>
                </a:solidFill>
                <a:latin typeface="Bliss Pro ExtraLight"/>
                <a:cs typeface="Bliss Pro ExtraLight"/>
              </a:rPr>
              <a:t>partner		2 fő vizsgázott</a:t>
            </a:r>
            <a:endParaRPr lang="hu-HU" dirty="0">
              <a:solidFill>
                <a:srgbClr val="461E64"/>
              </a:solidFill>
              <a:latin typeface="Bliss Pro ExtraLight"/>
              <a:cs typeface="Bliss Pro ExtraLight"/>
            </a:endParaRPr>
          </a:p>
          <a:p>
            <a:pPr marL="342900" indent="-342900" fontAlgn="base">
              <a:spcAft>
                <a:spcPct val="0"/>
              </a:spcAft>
              <a:buSzPct val="100000"/>
              <a:buBlip>
                <a:blip r:embed="rId2"/>
              </a:buBlip>
            </a:pPr>
            <a:r>
              <a:rPr lang="hu-HU" dirty="0">
                <a:solidFill>
                  <a:srgbClr val="461E64"/>
                </a:solidFill>
                <a:latin typeface="Bliss Pro ExtraLight"/>
                <a:cs typeface="Bliss Pro ExtraLight"/>
              </a:rPr>
              <a:t>Cisco – Premier </a:t>
            </a:r>
            <a:r>
              <a:rPr lang="hu-HU" dirty="0" err="1">
                <a:solidFill>
                  <a:srgbClr val="461E64"/>
                </a:solidFill>
                <a:latin typeface="Bliss Pro ExtraLight"/>
                <a:cs typeface="Bliss Pro ExtraLight"/>
              </a:rPr>
              <a:t>Certified</a:t>
            </a:r>
            <a:r>
              <a:rPr lang="hu-HU" dirty="0">
                <a:solidFill>
                  <a:srgbClr val="461E64"/>
                </a:solidFill>
                <a:latin typeface="Bliss Pro ExtraLight"/>
                <a:cs typeface="Bliss Pro ExtraLight"/>
              </a:rPr>
              <a:t> </a:t>
            </a:r>
            <a:r>
              <a:rPr lang="hu-HU" dirty="0" smtClean="0">
                <a:solidFill>
                  <a:srgbClr val="461E64"/>
                </a:solidFill>
                <a:latin typeface="Bliss Pro ExtraLight"/>
                <a:cs typeface="Bliss Pro ExtraLight"/>
              </a:rPr>
              <a:t>partner		2 fő vizsgázott</a:t>
            </a:r>
            <a:endParaRPr lang="hu-HU" dirty="0">
              <a:solidFill>
                <a:srgbClr val="461E64"/>
              </a:solidFill>
              <a:latin typeface="Bliss Pro ExtraLight"/>
              <a:cs typeface="Bliss Pro ExtraLight"/>
            </a:endParaRPr>
          </a:p>
          <a:p>
            <a:pPr marL="342900" indent="-342900" fontAlgn="base">
              <a:spcAft>
                <a:spcPct val="0"/>
              </a:spcAft>
              <a:buSzPct val="100000"/>
              <a:buBlip>
                <a:blip r:embed="rId2"/>
              </a:buBlip>
            </a:pPr>
            <a:r>
              <a:rPr lang="hu-HU" dirty="0">
                <a:solidFill>
                  <a:srgbClr val="461E64"/>
                </a:solidFill>
                <a:latin typeface="Bliss Pro ExtraLight"/>
                <a:cs typeface="Bliss Pro ExtraLight"/>
              </a:rPr>
              <a:t>HP – Silver </a:t>
            </a:r>
            <a:r>
              <a:rPr lang="hu-HU" dirty="0" smtClean="0">
                <a:solidFill>
                  <a:srgbClr val="461E64"/>
                </a:solidFill>
                <a:latin typeface="Bliss Pro ExtraLight"/>
                <a:cs typeface="Bliss Pro ExtraLight"/>
              </a:rPr>
              <a:t>partner			2 fő vizsgázott</a:t>
            </a:r>
            <a:endParaRPr lang="hu-HU" dirty="0">
              <a:solidFill>
                <a:srgbClr val="461E64"/>
              </a:solidFill>
              <a:latin typeface="Bliss Pro ExtraLight"/>
              <a:cs typeface="Bliss Pro ExtraLight"/>
            </a:endParaRPr>
          </a:p>
          <a:p>
            <a:pPr marL="342900" indent="-342900" fontAlgn="base">
              <a:spcAft>
                <a:spcPct val="0"/>
              </a:spcAft>
              <a:buSzPct val="100000"/>
              <a:buBlip>
                <a:blip r:embed="rId2"/>
              </a:buBlip>
            </a:pPr>
            <a:r>
              <a:rPr lang="hu-HU" dirty="0" err="1">
                <a:solidFill>
                  <a:srgbClr val="461E64"/>
                </a:solidFill>
                <a:latin typeface="Bliss Pro ExtraLight"/>
                <a:cs typeface="Bliss Pro ExtraLight"/>
              </a:rPr>
              <a:t>VMware</a:t>
            </a:r>
            <a:r>
              <a:rPr lang="hu-HU" dirty="0">
                <a:solidFill>
                  <a:srgbClr val="461E64"/>
                </a:solidFill>
                <a:latin typeface="Bliss Pro ExtraLight"/>
                <a:cs typeface="Bliss Pro ExtraLight"/>
              </a:rPr>
              <a:t> - Professional </a:t>
            </a:r>
            <a:r>
              <a:rPr lang="hu-HU" dirty="0" smtClean="0">
                <a:solidFill>
                  <a:srgbClr val="461E64"/>
                </a:solidFill>
                <a:latin typeface="Bliss Pro ExtraLight"/>
                <a:cs typeface="Bliss Pro ExtraLight"/>
              </a:rPr>
              <a:t>partner		1 fő vizsgázott</a:t>
            </a:r>
            <a:endParaRPr lang="hu-HU" dirty="0">
              <a:solidFill>
                <a:srgbClr val="461E64"/>
              </a:solidFill>
              <a:latin typeface="Bliss Pro ExtraLight"/>
              <a:cs typeface="Bliss Pro ExtraLight"/>
            </a:endParaRPr>
          </a:p>
          <a:p>
            <a:pPr marL="342900" indent="-342900" fontAlgn="base">
              <a:spcAft>
                <a:spcPct val="0"/>
              </a:spcAft>
              <a:buSzPct val="100000"/>
              <a:buBlip>
                <a:blip r:embed="rId2"/>
              </a:buBlip>
            </a:pPr>
            <a:r>
              <a:rPr lang="hu-HU" dirty="0">
                <a:solidFill>
                  <a:srgbClr val="461E64"/>
                </a:solidFill>
                <a:latin typeface="Bliss Pro ExtraLight"/>
                <a:cs typeface="Bliss Pro ExtraLight"/>
              </a:rPr>
              <a:t>Dell-EMC – </a:t>
            </a:r>
            <a:r>
              <a:rPr lang="hu-HU" dirty="0" err="1">
                <a:solidFill>
                  <a:srgbClr val="461E64"/>
                </a:solidFill>
                <a:latin typeface="Bliss Pro ExtraLight"/>
                <a:cs typeface="Bliss Pro ExtraLight"/>
              </a:rPr>
              <a:t>Authorized</a:t>
            </a:r>
            <a:r>
              <a:rPr lang="hu-HU" dirty="0">
                <a:solidFill>
                  <a:srgbClr val="461E64"/>
                </a:solidFill>
                <a:latin typeface="Bliss Pro ExtraLight"/>
                <a:cs typeface="Bliss Pro ExtraLight"/>
              </a:rPr>
              <a:t> </a:t>
            </a:r>
            <a:r>
              <a:rPr lang="hu-HU" dirty="0" smtClean="0">
                <a:solidFill>
                  <a:srgbClr val="461E64"/>
                </a:solidFill>
                <a:latin typeface="Bliss Pro ExtraLight"/>
                <a:cs typeface="Bliss Pro ExtraLight"/>
              </a:rPr>
              <a:t>partner		1 fő vizsgázott</a:t>
            </a:r>
            <a:endParaRPr lang="hu-HU" dirty="0">
              <a:solidFill>
                <a:srgbClr val="461E64"/>
              </a:solidFill>
              <a:latin typeface="Bliss Pro ExtraLight"/>
              <a:cs typeface="Bliss Pro ExtraLight"/>
            </a:endParaRPr>
          </a:p>
          <a:p>
            <a:pPr marL="342900" indent="-342900" fontAlgn="base">
              <a:spcAft>
                <a:spcPct val="0"/>
              </a:spcAft>
              <a:buSzPct val="100000"/>
              <a:buBlip>
                <a:blip r:embed="rId2"/>
              </a:buBlip>
            </a:pPr>
            <a:r>
              <a:rPr lang="hu-HU" dirty="0" err="1">
                <a:solidFill>
                  <a:srgbClr val="461E64"/>
                </a:solidFill>
                <a:latin typeface="Bliss Pro ExtraLight"/>
                <a:cs typeface="Bliss Pro ExtraLight"/>
              </a:rPr>
              <a:t>Veeam</a:t>
            </a:r>
            <a:r>
              <a:rPr lang="hu-HU" dirty="0">
                <a:solidFill>
                  <a:srgbClr val="461E64"/>
                </a:solidFill>
                <a:latin typeface="Bliss Pro ExtraLight"/>
                <a:cs typeface="Bliss Pro ExtraLight"/>
              </a:rPr>
              <a:t> – Silver </a:t>
            </a:r>
            <a:r>
              <a:rPr lang="hu-HU" dirty="0" smtClean="0">
                <a:solidFill>
                  <a:srgbClr val="461E64"/>
                </a:solidFill>
                <a:latin typeface="Bliss Pro ExtraLight"/>
                <a:cs typeface="Bliss Pro ExtraLight"/>
              </a:rPr>
              <a:t>partner		2 fő vizsgázott	</a:t>
            </a:r>
            <a:endParaRPr lang="hu-HU" dirty="0">
              <a:solidFill>
                <a:srgbClr val="461E64"/>
              </a:solidFill>
              <a:latin typeface="Bliss Pro ExtraLight"/>
              <a:cs typeface="Bliss Pro ExtraLight"/>
            </a:endParaRPr>
          </a:p>
          <a:p>
            <a:pPr marL="342900" indent="-342900" fontAlgn="base">
              <a:spcAft>
                <a:spcPct val="0"/>
              </a:spcAft>
              <a:buSzPct val="100000"/>
              <a:buBlip>
                <a:blip r:embed="rId2"/>
              </a:buBlip>
            </a:pPr>
            <a:r>
              <a:rPr lang="hu-HU" dirty="0">
                <a:solidFill>
                  <a:srgbClr val="461E64"/>
                </a:solidFill>
                <a:latin typeface="Bliss Pro ExtraLight"/>
                <a:cs typeface="Bliss Pro ExtraLight"/>
              </a:rPr>
              <a:t>Palo Alto – </a:t>
            </a:r>
            <a:r>
              <a:rPr lang="hu-HU" dirty="0" err="1">
                <a:solidFill>
                  <a:srgbClr val="461E64"/>
                </a:solidFill>
                <a:latin typeface="Bliss Pro ExtraLight"/>
                <a:cs typeface="Bliss Pro ExtraLight"/>
              </a:rPr>
              <a:t>Authorized</a:t>
            </a:r>
            <a:r>
              <a:rPr lang="hu-HU" dirty="0">
                <a:solidFill>
                  <a:srgbClr val="461E64"/>
                </a:solidFill>
                <a:latin typeface="Bliss Pro ExtraLight"/>
                <a:cs typeface="Bliss Pro ExtraLight"/>
              </a:rPr>
              <a:t> </a:t>
            </a:r>
            <a:r>
              <a:rPr lang="hu-HU" dirty="0" smtClean="0">
                <a:solidFill>
                  <a:srgbClr val="461E64"/>
                </a:solidFill>
                <a:latin typeface="Bliss Pro ExtraLight"/>
                <a:cs typeface="Bliss Pro ExtraLight"/>
              </a:rPr>
              <a:t>partner		1 fő képesítés alatt</a:t>
            </a:r>
            <a:endParaRPr lang="hu-HU" dirty="0">
              <a:solidFill>
                <a:srgbClr val="461E64"/>
              </a:solidFill>
              <a:latin typeface="Bliss Pro ExtraLight"/>
              <a:cs typeface="Bliss Pro ExtraLight"/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19481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>
                <a:solidFill>
                  <a:srgbClr val="461E64"/>
                </a:solidFill>
              </a:rPr>
              <a:t>Termékek és termékfejlesztések</a:t>
            </a:r>
            <a:endParaRPr lang="hu-HU" dirty="0">
              <a:solidFill>
                <a:srgbClr val="461E64"/>
              </a:solidFill>
            </a:endParaRPr>
          </a:p>
        </p:txBody>
      </p:sp>
      <p:sp>
        <p:nvSpPr>
          <p:cNvPr id="5" name="Tartalom helye 2"/>
          <p:cNvSpPr>
            <a:spLocks noGrp="1"/>
          </p:cNvSpPr>
          <p:nvPr>
            <p:ph sz="half" idx="2"/>
          </p:nvPr>
        </p:nvSpPr>
        <p:spPr>
          <a:xfrm>
            <a:off x="2195736" y="1275606"/>
            <a:ext cx="2592288" cy="288032"/>
          </a:xfrm>
        </p:spPr>
        <p:txBody>
          <a:bodyPr/>
          <a:lstStyle/>
          <a:p>
            <a:r>
              <a:rPr lang="hu-HU" dirty="0" smtClean="0"/>
              <a:t>Mindenkori termékeink</a:t>
            </a:r>
            <a:endParaRPr lang="hu-HU" dirty="0"/>
          </a:p>
        </p:txBody>
      </p:sp>
      <p:sp>
        <p:nvSpPr>
          <p:cNvPr id="6" name="Tartalom helye 4"/>
          <p:cNvSpPr>
            <a:spLocks noGrp="1"/>
          </p:cNvSpPr>
          <p:nvPr>
            <p:ph sz="half" idx="12"/>
          </p:nvPr>
        </p:nvSpPr>
        <p:spPr>
          <a:xfrm>
            <a:off x="2195736" y="1563638"/>
            <a:ext cx="5112568" cy="1584176"/>
          </a:xfrm>
        </p:spPr>
        <p:txBody>
          <a:bodyPr>
            <a:normAutofit/>
          </a:bodyPr>
          <a:lstStyle/>
          <a:p>
            <a:pPr marL="342900" indent="-342900" fontAlgn="base">
              <a:spcAft>
                <a:spcPct val="0"/>
              </a:spcAft>
              <a:buSzPct val="100000"/>
              <a:buBlip>
                <a:blip r:embed="rId2"/>
              </a:buBlip>
            </a:pPr>
            <a:r>
              <a:rPr lang="hu-HU" dirty="0" err="1" smtClean="0">
                <a:solidFill>
                  <a:srgbClr val="461E64"/>
                </a:solidFill>
                <a:latin typeface="Bliss Pro ExtraLight"/>
                <a:cs typeface="Bliss Pro ExtraLight"/>
              </a:rPr>
              <a:t>Unify</a:t>
            </a:r>
            <a:r>
              <a:rPr lang="hu-HU" dirty="0" smtClean="0">
                <a:solidFill>
                  <a:srgbClr val="461E64"/>
                </a:solidFill>
                <a:latin typeface="Bliss Pro ExtraLight"/>
                <a:cs typeface="Bliss Pro ExtraLight"/>
              </a:rPr>
              <a:t> professzionális UC rendszer szállítás és üzemeltetés</a:t>
            </a:r>
          </a:p>
          <a:p>
            <a:pPr marL="342900" indent="-342900" fontAlgn="base">
              <a:spcAft>
                <a:spcPct val="0"/>
              </a:spcAft>
              <a:buSzPct val="100000"/>
              <a:buBlip>
                <a:blip r:embed="rId2"/>
              </a:buBlip>
            </a:pPr>
            <a:r>
              <a:rPr lang="hu-HU" dirty="0" err="1" smtClean="0">
                <a:solidFill>
                  <a:srgbClr val="461E64"/>
                </a:solidFill>
                <a:latin typeface="Bliss Pro ExtraLight"/>
                <a:cs typeface="Bliss Pro ExtraLight"/>
              </a:rPr>
              <a:t>Voice</a:t>
            </a:r>
            <a:r>
              <a:rPr lang="hu-HU" dirty="0" smtClean="0">
                <a:solidFill>
                  <a:srgbClr val="461E64"/>
                </a:solidFill>
                <a:latin typeface="Bliss Pro ExtraLight"/>
                <a:cs typeface="Bliss Pro ExtraLight"/>
              </a:rPr>
              <a:t> </a:t>
            </a:r>
            <a:r>
              <a:rPr lang="hu-HU" dirty="0" err="1" smtClean="0">
                <a:solidFill>
                  <a:srgbClr val="461E64"/>
                </a:solidFill>
                <a:latin typeface="Bliss Pro ExtraLight"/>
                <a:cs typeface="Bliss Pro ExtraLight"/>
              </a:rPr>
              <a:t>Assistance</a:t>
            </a:r>
            <a:r>
              <a:rPr lang="hu-HU" dirty="0" smtClean="0">
                <a:solidFill>
                  <a:srgbClr val="461E64"/>
                </a:solidFill>
                <a:latin typeface="Bliss Pro ExtraLight"/>
                <a:cs typeface="Bliss Pro ExtraLight"/>
              </a:rPr>
              <a:t> szolgáltatás	</a:t>
            </a:r>
            <a:endParaRPr lang="hu-HU" dirty="0">
              <a:solidFill>
                <a:srgbClr val="461E64"/>
              </a:solidFill>
              <a:latin typeface="Bliss Pro ExtraLight"/>
              <a:cs typeface="Bliss Pro ExtraLight"/>
            </a:endParaRPr>
          </a:p>
          <a:p>
            <a:pPr marL="342900" indent="-342900" fontAlgn="base">
              <a:spcAft>
                <a:spcPct val="0"/>
              </a:spcAft>
              <a:buSzPct val="100000"/>
              <a:buBlip>
                <a:blip r:embed="rId2"/>
              </a:buBlip>
            </a:pPr>
            <a:r>
              <a:rPr lang="hu-HU" dirty="0" err="1" smtClean="0">
                <a:solidFill>
                  <a:srgbClr val="461E64"/>
                </a:solidFill>
                <a:latin typeface="Bliss Pro ExtraLight"/>
                <a:cs typeface="Bliss Pro ExtraLight"/>
              </a:rPr>
              <a:t>Contact</a:t>
            </a:r>
            <a:r>
              <a:rPr lang="hu-HU" dirty="0" smtClean="0">
                <a:solidFill>
                  <a:srgbClr val="461E64"/>
                </a:solidFill>
                <a:latin typeface="Bliss Pro ExtraLight"/>
                <a:cs typeface="Bliss Pro ExtraLight"/>
              </a:rPr>
              <a:t> Center megoldások szállítása</a:t>
            </a:r>
          </a:p>
          <a:p>
            <a:pPr marL="342900" indent="-342900" fontAlgn="base">
              <a:spcAft>
                <a:spcPct val="0"/>
              </a:spcAft>
              <a:buSzPct val="100000"/>
              <a:buBlip>
                <a:blip r:embed="rId2"/>
              </a:buBlip>
            </a:pPr>
            <a:r>
              <a:rPr lang="hu-HU" dirty="0" smtClean="0">
                <a:solidFill>
                  <a:srgbClr val="461E64"/>
                </a:solidFill>
                <a:latin typeface="Bliss Pro ExtraLight"/>
                <a:cs typeface="Bliss Pro ExtraLight"/>
              </a:rPr>
              <a:t>Diszpécser rendszerek szállítása</a:t>
            </a:r>
          </a:p>
          <a:p>
            <a:pPr marL="342900" indent="-342900" fontAlgn="base">
              <a:spcAft>
                <a:spcPct val="0"/>
              </a:spcAft>
              <a:buSzPct val="100000"/>
              <a:buBlip>
                <a:blip r:embed="rId2"/>
              </a:buBlip>
            </a:pPr>
            <a:r>
              <a:rPr lang="hu-HU" dirty="0" smtClean="0">
                <a:solidFill>
                  <a:srgbClr val="461E64"/>
                </a:solidFill>
                <a:latin typeface="Bliss Pro ExtraLight"/>
                <a:cs typeface="Bliss Pro ExtraLight"/>
              </a:rPr>
              <a:t>Komplex IT infrastruktúra szállítás és üzemeltetés támogatás</a:t>
            </a:r>
            <a:endParaRPr lang="hu-HU" dirty="0">
              <a:solidFill>
                <a:srgbClr val="461E64"/>
              </a:solidFill>
              <a:latin typeface="Bliss Pro ExtraLight"/>
              <a:cs typeface="Bliss Pro ExtraLight"/>
            </a:endParaRPr>
          </a:p>
          <a:p>
            <a:pPr marL="342900" indent="-342900" fontAlgn="base">
              <a:spcAft>
                <a:spcPct val="0"/>
              </a:spcAft>
              <a:buSzPct val="100000"/>
              <a:buBlip>
                <a:blip r:embed="rId2"/>
              </a:buBlip>
            </a:pPr>
            <a:r>
              <a:rPr lang="hu-HU" dirty="0" smtClean="0">
                <a:solidFill>
                  <a:srgbClr val="461E64"/>
                </a:solidFill>
                <a:latin typeface="Bliss Pro ExtraLight"/>
                <a:cs typeface="Bliss Pro ExtraLight"/>
              </a:rPr>
              <a:t>Kábelezési rendszerek szállítása és telepítése</a:t>
            </a:r>
          </a:p>
          <a:p>
            <a:pPr marL="342900" indent="-342900" fontAlgn="base">
              <a:spcAft>
                <a:spcPct val="0"/>
              </a:spcAft>
              <a:buSzPct val="100000"/>
              <a:buBlip>
                <a:blip r:embed="rId2"/>
              </a:buBlip>
            </a:pPr>
            <a:endParaRPr lang="hu-HU" dirty="0" smtClean="0">
              <a:solidFill>
                <a:srgbClr val="461E64"/>
              </a:solidFill>
              <a:latin typeface="Bliss Pro ExtraLight"/>
              <a:cs typeface="Bliss Pro ExtraLight"/>
            </a:endParaRPr>
          </a:p>
          <a:p>
            <a:endParaRPr lang="hu-HU" dirty="0"/>
          </a:p>
        </p:txBody>
      </p:sp>
      <p:sp>
        <p:nvSpPr>
          <p:cNvPr id="7" name="Tartalom helye 2"/>
          <p:cNvSpPr>
            <a:spLocks noGrp="1"/>
          </p:cNvSpPr>
          <p:nvPr>
            <p:ph sz="half" idx="2"/>
          </p:nvPr>
        </p:nvSpPr>
        <p:spPr>
          <a:xfrm>
            <a:off x="2195736" y="3055268"/>
            <a:ext cx="2592288" cy="288032"/>
          </a:xfrm>
        </p:spPr>
        <p:txBody>
          <a:bodyPr/>
          <a:lstStyle/>
          <a:p>
            <a:r>
              <a:rPr lang="hu-HU" dirty="0" smtClean="0"/>
              <a:t>2017 Termékfejlesztéseink </a:t>
            </a:r>
            <a:endParaRPr lang="hu-HU" dirty="0"/>
          </a:p>
        </p:txBody>
      </p:sp>
      <p:sp>
        <p:nvSpPr>
          <p:cNvPr id="8" name="Tartalom helye 4"/>
          <p:cNvSpPr>
            <a:spLocks noGrp="1"/>
          </p:cNvSpPr>
          <p:nvPr>
            <p:ph sz="half" idx="12"/>
          </p:nvPr>
        </p:nvSpPr>
        <p:spPr>
          <a:xfrm>
            <a:off x="2195736" y="3343300"/>
            <a:ext cx="3312368" cy="1584176"/>
          </a:xfrm>
        </p:spPr>
        <p:txBody>
          <a:bodyPr>
            <a:normAutofit/>
          </a:bodyPr>
          <a:lstStyle/>
          <a:p>
            <a:pPr marL="342900" indent="-342900" fontAlgn="base">
              <a:spcAft>
                <a:spcPct val="0"/>
              </a:spcAft>
              <a:buSzPct val="100000"/>
              <a:buBlip>
                <a:blip r:embed="rId2"/>
              </a:buBlip>
            </a:pPr>
            <a:r>
              <a:rPr lang="hu-HU" dirty="0" smtClean="0">
                <a:solidFill>
                  <a:srgbClr val="461E64"/>
                </a:solidFill>
                <a:latin typeface="Bliss Pro ExtraLight"/>
                <a:cs typeface="Bliss Pro ExtraLight"/>
              </a:rPr>
              <a:t>IT </a:t>
            </a:r>
            <a:r>
              <a:rPr lang="hu-HU" dirty="0" err="1" smtClean="0">
                <a:solidFill>
                  <a:srgbClr val="461E64"/>
                </a:solidFill>
                <a:latin typeface="Bliss Pro ExtraLight"/>
                <a:cs typeface="Bliss Pro ExtraLight"/>
              </a:rPr>
              <a:t>Assistance</a:t>
            </a:r>
            <a:r>
              <a:rPr lang="hu-HU" dirty="0" smtClean="0">
                <a:solidFill>
                  <a:srgbClr val="461E64"/>
                </a:solidFill>
                <a:latin typeface="Bliss Pro ExtraLight"/>
                <a:cs typeface="Bliss Pro ExtraLight"/>
              </a:rPr>
              <a:t> szolgáltatás	</a:t>
            </a:r>
            <a:endParaRPr lang="hu-HU" dirty="0">
              <a:solidFill>
                <a:srgbClr val="461E64"/>
              </a:solidFill>
              <a:latin typeface="Bliss Pro ExtraLight"/>
              <a:cs typeface="Bliss Pro ExtraLight"/>
            </a:endParaRPr>
          </a:p>
          <a:p>
            <a:pPr marL="342900" indent="-342900" fontAlgn="base">
              <a:spcAft>
                <a:spcPct val="0"/>
              </a:spcAft>
              <a:buSzPct val="100000"/>
              <a:buBlip>
                <a:blip r:embed="rId2"/>
              </a:buBlip>
            </a:pPr>
            <a:r>
              <a:rPr lang="hu-HU" dirty="0" err="1" smtClean="0">
                <a:solidFill>
                  <a:srgbClr val="461E64"/>
                </a:solidFill>
                <a:latin typeface="Bliss Pro ExtraLight"/>
                <a:cs typeface="Bliss Pro ExtraLight"/>
              </a:rPr>
              <a:t>Extreme</a:t>
            </a:r>
            <a:r>
              <a:rPr lang="hu-HU" dirty="0" smtClean="0">
                <a:solidFill>
                  <a:srgbClr val="461E64"/>
                </a:solidFill>
                <a:latin typeface="Bliss Pro ExtraLight"/>
                <a:cs typeface="Bliss Pro ExtraLight"/>
              </a:rPr>
              <a:t> </a:t>
            </a:r>
            <a:r>
              <a:rPr lang="hu-HU" dirty="0" err="1" smtClean="0">
                <a:solidFill>
                  <a:srgbClr val="461E64"/>
                </a:solidFill>
                <a:latin typeface="Bliss Pro ExtraLight"/>
                <a:cs typeface="Bliss Pro ExtraLight"/>
              </a:rPr>
              <a:t>Neworks</a:t>
            </a:r>
            <a:r>
              <a:rPr lang="hu-HU" dirty="0" smtClean="0">
                <a:solidFill>
                  <a:srgbClr val="461E64"/>
                </a:solidFill>
                <a:latin typeface="Bliss Pro ExtraLight"/>
                <a:cs typeface="Bliss Pro ExtraLight"/>
              </a:rPr>
              <a:t> </a:t>
            </a:r>
            <a:r>
              <a:rPr lang="hu-HU" dirty="0" err="1" smtClean="0">
                <a:solidFill>
                  <a:srgbClr val="461E64"/>
                </a:solidFill>
                <a:latin typeface="Bliss Pro ExtraLight"/>
                <a:cs typeface="Bliss Pro ExtraLight"/>
              </a:rPr>
              <a:t>Analytics</a:t>
            </a:r>
            <a:endParaRPr lang="hu-HU" dirty="0" smtClean="0">
              <a:solidFill>
                <a:srgbClr val="461E64"/>
              </a:solidFill>
              <a:latin typeface="Bliss Pro ExtraLight"/>
              <a:cs typeface="Bliss Pro ExtraLight"/>
            </a:endParaRPr>
          </a:p>
          <a:p>
            <a:pPr marL="342900" indent="-342900" fontAlgn="base">
              <a:spcAft>
                <a:spcPct val="0"/>
              </a:spcAft>
              <a:buSzPct val="100000"/>
              <a:buBlip>
                <a:blip r:embed="rId2"/>
              </a:buBlip>
            </a:pPr>
            <a:r>
              <a:rPr lang="hu-HU" dirty="0" smtClean="0">
                <a:solidFill>
                  <a:srgbClr val="461E64"/>
                </a:solidFill>
                <a:latin typeface="Bliss Pro ExtraLight"/>
                <a:cs typeface="Bliss Pro ExtraLight"/>
              </a:rPr>
              <a:t>Skype </a:t>
            </a:r>
            <a:r>
              <a:rPr lang="hu-HU" dirty="0" err="1" smtClean="0">
                <a:solidFill>
                  <a:srgbClr val="461E64"/>
                </a:solidFill>
                <a:latin typeface="Bliss Pro ExtraLight"/>
                <a:cs typeface="Bliss Pro ExtraLight"/>
              </a:rPr>
              <a:t>for</a:t>
            </a:r>
            <a:r>
              <a:rPr lang="hu-HU" dirty="0" smtClean="0">
                <a:solidFill>
                  <a:srgbClr val="461E64"/>
                </a:solidFill>
                <a:latin typeface="Bliss Pro ExtraLight"/>
                <a:cs typeface="Bliss Pro ExtraLight"/>
              </a:rPr>
              <a:t> Business integráció</a:t>
            </a:r>
            <a:endParaRPr lang="hu-HU" dirty="0">
              <a:solidFill>
                <a:srgbClr val="461E64"/>
              </a:solidFill>
              <a:latin typeface="Bliss Pro ExtraLight"/>
              <a:cs typeface="Bliss Pro ExtraLight"/>
            </a:endParaRPr>
          </a:p>
          <a:p>
            <a:pPr marL="342900" indent="-342900" fontAlgn="base">
              <a:spcAft>
                <a:spcPct val="0"/>
              </a:spcAft>
              <a:buSzPct val="100000"/>
              <a:buBlip>
                <a:blip r:embed="rId2"/>
              </a:buBlip>
            </a:pPr>
            <a:r>
              <a:rPr lang="hu-HU" dirty="0" err="1" smtClean="0">
                <a:solidFill>
                  <a:srgbClr val="461E64"/>
                </a:solidFill>
                <a:latin typeface="Bliss Pro ExtraLight"/>
                <a:cs typeface="Bliss Pro ExtraLight"/>
              </a:rPr>
              <a:t>Contact</a:t>
            </a:r>
            <a:r>
              <a:rPr lang="hu-HU" dirty="0" smtClean="0">
                <a:solidFill>
                  <a:srgbClr val="461E64"/>
                </a:solidFill>
                <a:latin typeface="Bliss Pro ExtraLight"/>
                <a:cs typeface="Bliss Pro ExtraLight"/>
              </a:rPr>
              <a:t> Center és CRM integráció</a:t>
            </a:r>
          </a:p>
          <a:p>
            <a:pPr marL="342900" indent="-342900" fontAlgn="base">
              <a:spcAft>
                <a:spcPct val="0"/>
              </a:spcAft>
              <a:buSzPct val="100000"/>
              <a:buBlip>
                <a:blip r:embed="rId2"/>
              </a:buBlip>
            </a:pPr>
            <a:r>
              <a:rPr lang="hu-HU" dirty="0" err="1" smtClean="0">
                <a:solidFill>
                  <a:srgbClr val="461E64"/>
                </a:solidFill>
                <a:latin typeface="Bliss Pro ExtraLight"/>
                <a:cs typeface="Bliss Pro ExtraLight"/>
              </a:rPr>
              <a:t>OpenScape</a:t>
            </a:r>
            <a:r>
              <a:rPr lang="hu-HU" dirty="0" smtClean="0">
                <a:solidFill>
                  <a:srgbClr val="461E64"/>
                </a:solidFill>
                <a:latin typeface="Bliss Pro ExtraLight"/>
                <a:cs typeface="Bliss Pro ExtraLight"/>
              </a:rPr>
              <a:t> Alarm System integráció</a:t>
            </a:r>
          </a:p>
          <a:p>
            <a:pPr marL="342900" indent="-342900" fontAlgn="base">
              <a:spcAft>
                <a:spcPct val="0"/>
              </a:spcAft>
              <a:buSzPct val="100000"/>
              <a:buBlip>
                <a:blip r:embed="rId2"/>
              </a:buBlip>
            </a:pPr>
            <a:r>
              <a:rPr lang="hu-HU" dirty="0" err="1" smtClean="0">
                <a:solidFill>
                  <a:srgbClr val="461E64"/>
                </a:solidFill>
                <a:latin typeface="Bliss Pro ExtraLight"/>
                <a:cs typeface="Bliss Pro ExtraLight"/>
              </a:rPr>
              <a:t>HiMed</a:t>
            </a:r>
            <a:r>
              <a:rPr lang="hu-HU" dirty="0" smtClean="0">
                <a:solidFill>
                  <a:srgbClr val="461E64"/>
                </a:solidFill>
                <a:latin typeface="Bliss Pro ExtraLight"/>
                <a:cs typeface="Bliss Pro ExtraLight"/>
              </a:rPr>
              <a:t> kórházi infrastruktúra</a:t>
            </a:r>
          </a:p>
          <a:p>
            <a:pPr marL="342900" indent="-342900" fontAlgn="base">
              <a:spcAft>
                <a:spcPct val="0"/>
              </a:spcAft>
              <a:buSzPct val="100000"/>
              <a:buBlip>
                <a:blip r:embed="rId2"/>
              </a:buBlip>
            </a:pPr>
            <a:endParaRPr lang="hu-HU" dirty="0" smtClean="0">
              <a:solidFill>
                <a:srgbClr val="461E64"/>
              </a:solidFill>
              <a:latin typeface="Bliss Pro ExtraLight"/>
              <a:cs typeface="Bliss Pro ExtraLight"/>
            </a:endParaRPr>
          </a:p>
          <a:p>
            <a:pPr marL="342900" indent="-342900" fontAlgn="base">
              <a:spcAft>
                <a:spcPct val="0"/>
              </a:spcAft>
              <a:buSzPct val="100000"/>
              <a:buBlip>
                <a:blip r:embed="rId2"/>
              </a:buBlip>
            </a:pPr>
            <a:endParaRPr lang="hu-HU" dirty="0" smtClean="0">
              <a:solidFill>
                <a:srgbClr val="461E64"/>
              </a:solidFill>
              <a:latin typeface="Bliss Pro ExtraLight"/>
              <a:cs typeface="Bliss Pro ExtraLight"/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8622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7787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</TotalTime>
  <Words>104</Words>
  <Application>Microsoft Office PowerPoint</Application>
  <PresentationFormat>Diavetítés a képernyőre (16:9 oldalarány)</PresentationFormat>
  <Paragraphs>52</Paragraphs>
  <Slides>7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7</vt:i4>
      </vt:variant>
    </vt:vector>
  </HeadingPairs>
  <TitlesOfParts>
    <vt:vector size="12" baseType="lpstr">
      <vt:lpstr>Calibri</vt:lpstr>
      <vt:lpstr>TeXGyreAdventor</vt:lpstr>
      <vt:lpstr>Bliss Pro ExtraLight</vt:lpstr>
      <vt:lpstr>Arial</vt:lpstr>
      <vt:lpstr>Office Theme</vt:lpstr>
      <vt:lpstr>ICT szakmai nap</vt:lpstr>
      <vt:lpstr>Köszöntő</vt:lpstr>
      <vt:lpstr>Vállalatunkról és üzletágunkról </vt:lpstr>
      <vt:lpstr>Az ICT üzletág</vt:lpstr>
      <vt:lpstr>Partnerségeink és szakértelmünk</vt:lpstr>
      <vt:lpstr>Termékek és termékfejlesztések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Luca</dc:creator>
  <cp:lastModifiedBy>Laci</cp:lastModifiedBy>
  <cp:revision>26</cp:revision>
  <dcterms:created xsi:type="dcterms:W3CDTF">2017-09-12T07:39:39Z</dcterms:created>
  <dcterms:modified xsi:type="dcterms:W3CDTF">2017-09-21T23:13:22Z</dcterms:modified>
</cp:coreProperties>
</file>